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4" r:id="rId6"/>
    <p:sldId id="365" r:id="rId7"/>
    <p:sldId id="370" r:id="rId8"/>
    <p:sldId id="368" r:id="rId9"/>
    <p:sldId id="369"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CD3B8E-B995-44C0-83C8-C308A9A81EB1}" v="5" dt="2023-06-02T14:31:58.0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834" y="102"/>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ema, Jos" userId="272f5af6-9b86-4d45-a8ac-da81545e04b4" providerId="ADAL" clId="{CADB0090-EE1A-4F58-9ECC-58C35DFF8834}"/>
    <pc:docChg chg="modSld">
      <pc:chgData name="Adema, Jos" userId="272f5af6-9b86-4d45-a8ac-da81545e04b4" providerId="ADAL" clId="{CADB0090-EE1A-4F58-9ECC-58C35DFF8834}" dt="2023-06-02T15:21:52.174" v="11" actId="6549"/>
      <pc:docMkLst>
        <pc:docMk/>
      </pc:docMkLst>
      <pc:sldChg chg="modSp mod">
        <pc:chgData name="Adema, Jos" userId="272f5af6-9b86-4d45-a8ac-da81545e04b4" providerId="ADAL" clId="{CADB0090-EE1A-4F58-9ECC-58C35DFF8834}" dt="2023-06-02T15:21:52.174" v="11" actId="6549"/>
        <pc:sldMkLst>
          <pc:docMk/>
          <pc:sldMk cId="0" sldId="365"/>
        </pc:sldMkLst>
        <pc:graphicFrameChg chg="modGraphic">
          <ac:chgData name="Adema, Jos" userId="272f5af6-9b86-4d45-a8ac-da81545e04b4" providerId="ADAL" clId="{CADB0090-EE1A-4F58-9ECC-58C35DFF8834}" dt="2023-06-02T15:21:52.174" v="11" actId="6549"/>
          <ac:graphicFrameMkLst>
            <pc:docMk/>
            <pc:sldMk cId="0" sldId="365"/>
            <ac:graphicFrameMk id="2" creationId="{443D1633-C670-416B-8287-F2FC830B67BD}"/>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‹nr.›</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‹nr.›</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39589787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‹nr.›</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a:latin typeface="Arial "/>
              </a:rPr>
              <a:t>TSG SA Rel-19 Workshop	</a:t>
            </a:r>
          </a:p>
          <a:p>
            <a:pPr eaLnBrk="1" hangingPunct="1">
              <a:defRPr/>
            </a:pPr>
            <a:r>
              <a:rPr lang="fi-FI" altLang="en-US" sz="1400" b="1">
                <a:latin typeface="Arial "/>
              </a:rPr>
              <a:t>Taipei, June 13 – 14, 2023</a:t>
            </a:r>
            <a:endParaRPr lang="sv-SE" altLang="en-US" sz="1400" b="1">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a:solidFill>
                  <a:srgbClr val="0000FF"/>
                </a:solidFill>
                <a:latin typeface="Arial "/>
              </a:rPr>
              <a:t>SWS-230023</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a:t>KPN’s view on SA Rel-19</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a:t>Jos Adema</a:t>
            </a:r>
          </a:p>
          <a:p>
            <a:pPr marL="0" indent="0" eaLnBrk="1" hangingPunct="1">
              <a:buFontTx/>
              <a:buNone/>
            </a:pPr>
            <a:r>
              <a:rPr lang="en-GB" altLang="en-US"/>
              <a:t>SA delegate, KPN</a:t>
            </a:r>
          </a:p>
          <a:p>
            <a:pPr marL="0" indent="0" eaLnBrk="1" hangingPunct="1">
              <a:buFontTx/>
              <a:buNone/>
            </a:pPr>
            <a:endParaRPr lang="en-GB"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KPN priorities and focus areas </a:t>
            </a:r>
            <a:endParaRPr lang="en-GB" altLang="en-US">
              <a:solidFill>
                <a:srgbClr val="FF0000"/>
              </a:solidFill>
              <a:cs typeface="Calibri Light"/>
            </a:endParaRP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Continuation of existing business in a sustainable way</a:t>
            </a:r>
          </a:p>
          <a:p>
            <a:pPr lvl="1"/>
            <a:r>
              <a:rPr lang="en-US" altLang="en-US" sz="1800" dirty="0">
                <a:cs typeface="Calibri"/>
              </a:rPr>
              <a:t>Environmental sustainability: KPN's goal is zero carbon emission in 2040</a:t>
            </a:r>
            <a:endParaRPr lang="en-US" dirty="0"/>
          </a:p>
          <a:p>
            <a:r>
              <a:rPr lang="en-US" altLang="en-US" dirty="0"/>
              <a:t>Future ready network </a:t>
            </a:r>
            <a:endParaRPr lang="en-US" altLang="en-US" dirty="0">
              <a:cs typeface="Calibri"/>
            </a:endParaRPr>
          </a:p>
          <a:p>
            <a:pPr lvl="1"/>
            <a:r>
              <a:rPr lang="en-US" altLang="en-US" sz="1800" dirty="0">
                <a:cs typeface="Calibri"/>
              </a:rPr>
              <a:t>Legacy solutions to be phased out</a:t>
            </a:r>
          </a:p>
          <a:p>
            <a:pPr lvl="1"/>
            <a:r>
              <a:rPr lang="en-US" altLang="en-US" sz="1800" dirty="0">
                <a:cs typeface="Calibri"/>
              </a:rPr>
              <a:t>Inefficient solutions to be improved</a:t>
            </a:r>
          </a:p>
          <a:p>
            <a:pPr lvl="1"/>
            <a:r>
              <a:rPr lang="en-US" altLang="en-US" sz="1800" dirty="0">
                <a:cs typeface="Calibri"/>
              </a:rPr>
              <a:t>Establish basic solutions that enable new business opportunities</a:t>
            </a:r>
            <a:endParaRPr lang="en-US" altLang="en-US" sz="1800" dirty="0"/>
          </a:p>
          <a:p>
            <a:r>
              <a:rPr lang="en-US" altLang="en-US" dirty="0"/>
              <a:t>Supporting new business opportunities </a:t>
            </a:r>
            <a:endParaRPr lang="en-US" altLang="en-US" dirty="0">
              <a:cs typeface="Calibri" panose="020F0502020204030204"/>
            </a:endParaRPr>
          </a:p>
          <a:p>
            <a:pPr lvl="1"/>
            <a:r>
              <a:rPr lang="en-US" altLang="en-US" sz="1800" dirty="0"/>
              <a:t>New business opportunities facilitate vertical markets (e.g. inventory tracking, smart farming) </a:t>
            </a:r>
            <a:endParaRPr lang="en-US" altLang="en-US" sz="1800" dirty="0">
              <a:cs typeface="Calibri"/>
            </a:endParaRPr>
          </a:p>
          <a:p>
            <a:pPr lvl="1"/>
            <a:r>
              <a:rPr lang="en-US" altLang="en-US" sz="1800" dirty="0">
                <a:cs typeface="Calibri"/>
              </a:rPr>
              <a:t>New business opportunities indoor e.g. in the office</a:t>
            </a:r>
            <a:endParaRPr lang="en-US" altLang="en-US" sz="1800" dirty="0"/>
          </a:p>
          <a:p>
            <a:pPr lvl="1"/>
            <a:r>
              <a:rPr lang="en-US" altLang="en-US" sz="1800" dirty="0"/>
              <a:t>These use cases impose requirements that cannot be fulfilled with current generation cellular networks</a:t>
            </a:r>
            <a:endParaRPr lang="en-US" altLang="en-US" sz="1800" dirty="0">
              <a:cs typeface="Calibri"/>
            </a:endParaRPr>
          </a:p>
          <a:p>
            <a:r>
              <a:rPr lang="en-US" altLang="en-US" dirty="0"/>
              <a:t>Regulatory </a:t>
            </a:r>
          </a:p>
          <a:p>
            <a:pPr lvl="1"/>
            <a:r>
              <a:rPr lang="en-US" altLang="en-US" sz="1800" dirty="0">
                <a:cs typeface="Calibri"/>
              </a:rPr>
              <a:t>Operators are obliged to comply to the regulatory requirements</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Overall View on Rel-19 SA2 Content</a:t>
            </a:r>
            <a:r>
              <a:rPr lang="en-GB" altLang="en-US" dirty="0"/>
              <a:t> (1)</a:t>
            </a:r>
            <a:endParaRPr lang="en-GB" altLang="en-US"/>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717895200"/>
              </p:ext>
            </p:extLst>
          </p:nvPr>
        </p:nvGraphicFramePr>
        <p:xfrm>
          <a:off x="69274" y="1782618"/>
          <a:ext cx="11430001" cy="4907280"/>
        </p:xfrm>
        <a:graphic>
          <a:graphicData uri="http://schemas.openxmlformats.org/drawingml/2006/table">
            <a:tbl>
              <a:tblPr firstRow="1" bandRow="1">
                <a:tableStyleId>{5C22544A-7EE6-4342-B048-85BDC9FD1C3A}</a:tableStyleId>
              </a:tblPr>
              <a:tblGrid>
                <a:gridCol w="531090">
                  <a:extLst>
                    <a:ext uri="{9D8B030D-6E8A-4147-A177-3AD203B41FA5}">
                      <a16:colId xmlns:a16="http://schemas.microsoft.com/office/drawing/2014/main" val="2236238882"/>
                    </a:ext>
                  </a:extLst>
                </a:gridCol>
                <a:gridCol w="1588654">
                  <a:extLst>
                    <a:ext uri="{9D8B030D-6E8A-4147-A177-3AD203B41FA5}">
                      <a16:colId xmlns:a16="http://schemas.microsoft.com/office/drawing/2014/main" val="562605877"/>
                    </a:ext>
                  </a:extLst>
                </a:gridCol>
                <a:gridCol w="5776263">
                  <a:extLst>
                    <a:ext uri="{9D8B030D-6E8A-4147-A177-3AD203B41FA5}">
                      <a16:colId xmlns:a16="http://schemas.microsoft.com/office/drawing/2014/main" val="824553124"/>
                    </a:ext>
                  </a:extLst>
                </a:gridCol>
                <a:gridCol w="1289556">
                  <a:extLst>
                    <a:ext uri="{9D8B030D-6E8A-4147-A177-3AD203B41FA5}">
                      <a16:colId xmlns:a16="http://schemas.microsoft.com/office/drawing/2014/main" val="127824918"/>
                    </a:ext>
                  </a:extLst>
                </a:gridCol>
                <a:gridCol w="1126836">
                  <a:extLst>
                    <a:ext uri="{9D8B030D-6E8A-4147-A177-3AD203B41FA5}">
                      <a16:colId xmlns:a16="http://schemas.microsoft.com/office/drawing/2014/main" val="4265244648"/>
                    </a:ext>
                  </a:extLst>
                </a:gridCol>
                <a:gridCol w="1117602">
                  <a:extLst>
                    <a:ext uri="{9D8B030D-6E8A-4147-A177-3AD203B41FA5}">
                      <a16:colId xmlns:a16="http://schemas.microsoft.com/office/drawing/2014/main" val="1390949308"/>
                    </a:ext>
                  </a:extLst>
                </a:gridCol>
              </a:tblGrid>
              <a:tr h="499603">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KPN focus area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RAN </a:t>
                      </a:r>
                      <a:r>
                        <a:rPr lang="en-US" sz="1000" dirty="0"/>
                        <a:t>dependencies</a:t>
                      </a:r>
                    </a:p>
                  </a:txBody>
                  <a:tcPr/>
                </a:tc>
                <a:extLst>
                  <a:ext uri="{0D108BD9-81ED-4DB2-BD59-A6C34878D82A}">
                    <a16:rowId xmlns:a16="http://schemas.microsoft.com/office/drawing/2014/main" val="4108668729"/>
                  </a:ext>
                </a:extLst>
              </a:tr>
              <a:tr h="205132">
                <a:tc>
                  <a:txBody>
                    <a:bodyPr/>
                    <a:lstStyle/>
                    <a:p>
                      <a:pPr lvl="0">
                        <a:buNone/>
                      </a:pPr>
                      <a:r>
                        <a:rPr lang="en-US" sz="1100" dirty="0"/>
                        <a:t>1.</a:t>
                      </a:r>
                      <a:endParaRPr lang="nl-NL" dirty="0"/>
                    </a:p>
                  </a:txBody>
                  <a:tcPr/>
                </a:tc>
                <a:tc>
                  <a:txBody>
                    <a:bodyPr/>
                    <a:lstStyle/>
                    <a:p>
                      <a:pPr lvl="0">
                        <a:buNone/>
                      </a:pPr>
                      <a:r>
                        <a:rPr lang="en-US" sz="1400" dirty="0"/>
                        <a:t>Energy Efficiency </a:t>
                      </a:r>
                      <a:endParaRPr lang="nl-NL"/>
                    </a:p>
                    <a:p>
                      <a:pPr lvl="0">
                        <a:buNone/>
                      </a:pPr>
                      <a:r>
                        <a:rPr lang="en-US" sz="1400" kern="1200" dirty="0">
                          <a:solidFill>
                            <a:schemeClr val="dk1"/>
                          </a:solidFill>
                          <a:latin typeface="+mn-lt"/>
                          <a:ea typeface="+mn-ea"/>
                          <a:cs typeface="+mn-cs"/>
                        </a:rPr>
                        <a:t>(</a:t>
                      </a:r>
                      <a:r>
                        <a:rPr lang="en-GB" sz="1400" kern="1200" noProof="0" err="1">
                          <a:solidFill>
                            <a:schemeClr val="dk1"/>
                          </a:solidFill>
                          <a:latin typeface="+mn-lt"/>
                          <a:ea typeface="+mn-ea"/>
                          <a:cs typeface="+mn-cs"/>
                        </a:rPr>
                        <a:t>FS_EnergyServ</a:t>
                      </a:r>
                      <a:r>
                        <a:rPr lang="en-US" sz="1400" kern="1200" dirty="0">
                          <a:solidFill>
                            <a:schemeClr val="dk1"/>
                          </a:solidFill>
                          <a:latin typeface="+mn-lt"/>
                          <a:ea typeface="+mn-ea"/>
                          <a:cs typeface="+mn-cs"/>
                        </a:rPr>
                        <a:t>)</a:t>
                      </a:r>
                      <a:endParaRPr lang="en-US"/>
                    </a:p>
                  </a:txBody>
                  <a:tcPr/>
                </a:tc>
                <a:tc>
                  <a:txBody>
                    <a:bodyPr/>
                    <a:lstStyle/>
                    <a:p>
                      <a:pPr lvl="0">
                        <a:buNone/>
                      </a:pPr>
                      <a:r>
                        <a:rPr lang="en-US" sz="1100" dirty="0"/>
                        <a:t>Leverage Energy Saving as a Service, following the requirements from SA1 </a:t>
                      </a:r>
                      <a:r>
                        <a:rPr lang="en-US" sz="1100" dirty="0" err="1"/>
                        <a:t>EnergyServ</a:t>
                      </a:r>
                      <a:r>
                        <a:rPr lang="en-US" sz="1100" dirty="0"/>
                        <a:t>. KPN as one of the Mobile operators with target of Net Zero for 2040 supports all Energy Efficiency related items.</a:t>
                      </a:r>
                      <a:endParaRPr lang="en-US" sz="1100" b="0" i="0" u="none" strike="noStrike" noProof="0" dirty="0">
                        <a:solidFill>
                          <a:srgbClr val="000000"/>
                        </a:solidFill>
                        <a:highlight>
                          <a:srgbClr val="00FF00"/>
                        </a:highlight>
                        <a:latin typeface="Calibri"/>
                      </a:endParaRPr>
                    </a:p>
                  </a:txBody>
                  <a:tcPr/>
                </a:tc>
                <a:tc>
                  <a:txBody>
                    <a:bodyPr/>
                    <a:lstStyle/>
                    <a:p>
                      <a:pPr lvl="0">
                        <a:buNone/>
                      </a:pPr>
                      <a:r>
                        <a:rPr lang="en-US" sz="1100" dirty="0"/>
                        <a:t>Continuation of existing business in a sustainable way</a:t>
                      </a:r>
                      <a:endParaRPr lang="nl-NL"/>
                    </a:p>
                  </a:txBody>
                  <a:tcPr/>
                </a:tc>
                <a:tc>
                  <a:txBody>
                    <a:bodyPr/>
                    <a:lstStyle/>
                    <a:p>
                      <a:pPr lvl="0">
                        <a:buNone/>
                      </a:pPr>
                      <a:r>
                        <a:rPr lang="en-US" sz="1100" dirty="0"/>
                        <a:t>Yes, TR11.881</a:t>
                      </a:r>
                      <a:endParaRPr lang="nl-NL"/>
                    </a:p>
                  </a:txBody>
                  <a:tcPr/>
                </a:tc>
                <a:tc>
                  <a:txBody>
                    <a:bodyPr/>
                    <a:lstStyle/>
                    <a:p>
                      <a:pPr lvl="0">
                        <a:buNone/>
                      </a:pPr>
                      <a:r>
                        <a:rPr lang="en-US" sz="1100" dirty="0"/>
                        <a:t>Yes</a:t>
                      </a:r>
                      <a:endParaRPr lang="nl-NL"/>
                    </a:p>
                  </a:txBody>
                  <a:tcPr/>
                </a:tc>
                <a:extLst>
                  <a:ext uri="{0D108BD9-81ED-4DB2-BD59-A6C34878D82A}">
                    <a16:rowId xmlns:a16="http://schemas.microsoft.com/office/drawing/2014/main" val="3220965937"/>
                  </a:ext>
                </a:extLst>
              </a:tr>
              <a:tr h="1068919">
                <a:tc>
                  <a:txBody>
                    <a:bodyPr/>
                    <a:lstStyle/>
                    <a:p>
                      <a:r>
                        <a:rPr lang="en-US" sz="1100" dirty="0"/>
                        <a:t>2.</a:t>
                      </a:r>
                    </a:p>
                  </a:txBody>
                  <a:tcPr/>
                </a:tc>
                <a:tc>
                  <a:txBody>
                    <a:bodyPr/>
                    <a:lstStyle/>
                    <a:p>
                      <a:r>
                        <a:rPr lang="en-US" sz="1400" dirty="0" err="1">
                          <a:solidFill>
                            <a:schemeClr val="tx1"/>
                          </a:solidFill>
                        </a:rPr>
                        <a:t>Femto</a:t>
                      </a:r>
                      <a:r>
                        <a:rPr lang="en-US" sz="1400" dirty="0">
                          <a:solidFill>
                            <a:schemeClr val="tx1"/>
                          </a:solidFill>
                        </a:rPr>
                        <a:t> (</a:t>
                      </a:r>
                      <a:r>
                        <a:rPr lang="en-US" sz="1400" dirty="0" err="1">
                          <a:solidFill>
                            <a:schemeClr val="tx1"/>
                          </a:solidFill>
                        </a:rPr>
                        <a:t>HgNB</a:t>
                      </a:r>
                      <a:r>
                        <a:rPr lang="en-US" sz="1400" dirty="0">
                          <a:solidFill>
                            <a:schemeClr val="tx1"/>
                          </a:solidFill>
                        </a:rPr>
                        <a:t>)</a:t>
                      </a:r>
                    </a:p>
                    <a:p>
                      <a:r>
                        <a:rPr lang="en-US" sz="1400" dirty="0">
                          <a:solidFill>
                            <a:schemeClr val="tx1"/>
                          </a:solidFill>
                        </a:rPr>
                        <a:t>(see slide 6)</a:t>
                      </a:r>
                    </a:p>
                  </a:txBody>
                  <a:tcPr/>
                </a:tc>
                <a:tc>
                  <a:txBody>
                    <a:bodyPr/>
                    <a:lstStyle/>
                    <a:p>
                      <a:pPr marL="0" algn="l" defTabSz="914400" rtl="0" eaLnBrk="1" latinLnBrk="0" hangingPunct="1"/>
                      <a:r>
                        <a:rPr lang="en-GB" sz="1100" kern="1200" dirty="0">
                          <a:solidFill>
                            <a:schemeClr val="tx1"/>
                          </a:solidFill>
                          <a:latin typeface="+mn-lt"/>
                          <a:ea typeface="+mn-ea"/>
                          <a:cs typeface="+mn-cs"/>
                        </a:rPr>
                        <a:t>High bandwidth and throughput with 5G are required indoors to enable new immersive applications such as AR/VR/MR, etc. While a lot of capacity is required indoor, outdoor to indoor coverage with 5G mid and high-bands is limited. 5G </a:t>
                      </a:r>
                      <a:r>
                        <a:rPr lang="en-GB" sz="1100" kern="1200" dirty="0" err="1">
                          <a:solidFill>
                            <a:schemeClr val="tx1"/>
                          </a:solidFill>
                          <a:latin typeface="+mn-lt"/>
                          <a:ea typeface="+mn-ea"/>
                          <a:cs typeface="+mn-cs"/>
                        </a:rPr>
                        <a:t>Femto</a:t>
                      </a:r>
                      <a:r>
                        <a:rPr lang="en-GB" sz="1100" kern="1200" dirty="0">
                          <a:solidFill>
                            <a:schemeClr val="tx1"/>
                          </a:solidFill>
                          <a:latin typeface="+mn-lt"/>
                          <a:ea typeface="+mn-ea"/>
                          <a:cs typeface="+mn-cs"/>
                        </a:rPr>
                        <a:t> offers a cost-effective way to improve 5G indoor coverage, and offload macro </a:t>
                      </a:r>
                      <a:r>
                        <a:rPr lang="en-GB" sz="1100" kern="1200" dirty="0" err="1">
                          <a:solidFill>
                            <a:schemeClr val="tx1"/>
                          </a:solidFill>
                          <a:latin typeface="+mn-lt"/>
                          <a:ea typeface="+mn-ea"/>
                          <a:cs typeface="+mn-cs"/>
                        </a:rPr>
                        <a:t>gNB</a:t>
                      </a:r>
                      <a:r>
                        <a:rPr lang="en-GB" sz="1100" kern="1200" dirty="0">
                          <a:solidFill>
                            <a:schemeClr val="tx1"/>
                          </a:solidFill>
                          <a:latin typeface="+mn-lt"/>
                          <a:ea typeface="+mn-ea"/>
                          <a:cs typeface="+mn-cs"/>
                        </a:rPr>
                        <a:t> network traffic. 5G </a:t>
                      </a:r>
                      <a:r>
                        <a:rPr lang="en-GB" sz="1100" kern="1200" dirty="0" err="1">
                          <a:solidFill>
                            <a:schemeClr val="tx1"/>
                          </a:solidFill>
                          <a:latin typeface="+mn-lt"/>
                          <a:ea typeface="+mn-ea"/>
                          <a:cs typeface="+mn-cs"/>
                        </a:rPr>
                        <a:t>Femto</a:t>
                      </a:r>
                      <a:r>
                        <a:rPr lang="en-GB" sz="1100" kern="1200" dirty="0">
                          <a:solidFill>
                            <a:schemeClr val="tx1"/>
                          </a:solidFill>
                          <a:latin typeface="+mn-lt"/>
                          <a:ea typeface="+mn-ea"/>
                          <a:cs typeface="+mn-cs"/>
                        </a:rPr>
                        <a:t> can use higher frequency bands, allowing premises owners to deploy </a:t>
                      </a:r>
                      <a:r>
                        <a:rPr lang="en-GB" sz="1100" kern="1200" dirty="0" err="1">
                          <a:solidFill>
                            <a:schemeClr val="tx1"/>
                          </a:solidFill>
                          <a:latin typeface="+mn-lt"/>
                          <a:ea typeface="+mn-ea"/>
                          <a:cs typeface="+mn-cs"/>
                        </a:rPr>
                        <a:t>HgNB</a:t>
                      </a:r>
                      <a:r>
                        <a:rPr lang="en-GB" sz="1100" kern="1200" dirty="0">
                          <a:solidFill>
                            <a:schemeClr val="tx1"/>
                          </a:solidFill>
                          <a:latin typeface="+mn-lt"/>
                          <a:ea typeface="+mn-ea"/>
                          <a:cs typeface="+mn-cs"/>
                        </a:rPr>
                        <a:t> on their own, and leading to efficient and effective usage of higher frequency spectrum. 	</a:t>
                      </a:r>
                      <a:endParaRPr lang="nl-NL" sz="1100" kern="1200" dirty="0">
                        <a:solidFill>
                          <a:schemeClr val="tx1"/>
                        </a:solidFill>
                        <a:latin typeface="+mn-lt"/>
                        <a:ea typeface="+mn-ea"/>
                        <a:cs typeface="+mn-cs"/>
                      </a:endParaRPr>
                    </a:p>
                  </a:txBody>
                  <a:tcPr/>
                </a:tc>
                <a:tc>
                  <a:txBody>
                    <a:bodyPr/>
                    <a:lstStyle/>
                    <a:p>
                      <a:r>
                        <a:rPr lang="en-US" sz="1100" dirty="0"/>
                        <a:t>Future ready network </a:t>
                      </a:r>
                    </a:p>
                  </a:txBody>
                  <a:tcPr/>
                </a:tc>
                <a:tc>
                  <a:txBody>
                    <a:bodyPr/>
                    <a:lstStyle/>
                    <a:p>
                      <a:r>
                        <a:rPr lang="en-US" sz="1100" dirty="0"/>
                        <a:t>Yes, TS 22.261 clause 6.38</a:t>
                      </a:r>
                    </a:p>
                  </a:txBody>
                  <a:tcPr/>
                </a:tc>
                <a:tc>
                  <a:txBody>
                    <a:bodyPr/>
                    <a:lstStyle/>
                    <a:p>
                      <a:r>
                        <a:rPr lang="en-US" sz="1100" dirty="0"/>
                        <a:t>Yes</a:t>
                      </a:r>
                    </a:p>
                  </a:txBody>
                  <a:tcPr/>
                </a:tc>
                <a:extLst>
                  <a:ext uri="{0D108BD9-81ED-4DB2-BD59-A6C34878D82A}">
                    <a16:rowId xmlns:a16="http://schemas.microsoft.com/office/drawing/2014/main" val="1332739345"/>
                  </a:ext>
                </a:extLst>
              </a:tr>
              <a:tr h="743596">
                <a:tc>
                  <a:txBody>
                    <a:bodyPr/>
                    <a:lstStyle/>
                    <a:p>
                      <a:pPr lvl="0">
                        <a:buNone/>
                      </a:pPr>
                      <a:r>
                        <a:rPr lang="en-US" sz="1100" dirty="0"/>
                        <a:t>3.</a:t>
                      </a:r>
                      <a:endParaRPr lang="nl-NL" dirty="0"/>
                    </a:p>
                  </a:txBody>
                  <a:tcPr/>
                </a:tc>
                <a:tc>
                  <a:txBody>
                    <a:bodyPr/>
                    <a:lstStyle/>
                    <a:p>
                      <a:pPr lvl="0">
                        <a:buNone/>
                      </a:pPr>
                      <a:r>
                        <a:rPr lang="en-US" sz="1400" dirty="0"/>
                        <a:t>Robust and Resilient Core (FS_RRC)</a:t>
                      </a:r>
                      <a:endParaRPr lang="nl-NL"/>
                    </a:p>
                  </a:txBody>
                  <a:tcPr/>
                </a:tc>
                <a:tc>
                  <a:txBody>
                    <a:bodyPr/>
                    <a:lstStyle/>
                    <a:p>
                      <a:pPr lvl="0">
                        <a:buNone/>
                      </a:pPr>
                      <a:r>
                        <a:rPr lang="en-US" sz="1100" dirty="0"/>
                        <a:t>Preventing, detecting and protection against signaling storms is an issue in the 2G/3G/4G environment especially for IoT and for 5GC this might be even worse due to the increasing number of network functions. Mechanisms and measures for improving resilience are important for KPN because we already </a:t>
                      </a:r>
                      <a:r>
                        <a:rPr lang="en-US" sz="1100"/>
                        <a:t>encountered escalations </a:t>
                      </a:r>
                      <a:r>
                        <a:rPr lang="en-US" sz="1100" dirty="0"/>
                        <a:t>to the highest management </a:t>
                      </a:r>
                      <a:endParaRPr lang="nl-NL" dirty="0"/>
                    </a:p>
                  </a:txBody>
                  <a:tcPr/>
                </a:tc>
                <a:tc>
                  <a:txBody>
                    <a:bodyPr/>
                    <a:lstStyle/>
                    <a:p>
                      <a:pPr lvl="0">
                        <a:buNone/>
                      </a:pPr>
                      <a:r>
                        <a:rPr lang="en-US" sz="1100" dirty="0"/>
                        <a:t>Future ready network </a:t>
                      </a:r>
                      <a:endParaRPr lang="nl-NL"/>
                    </a:p>
                  </a:txBody>
                  <a:tcPr/>
                </a:tc>
                <a:tc>
                  <a:txBody>
                    <a:bodyPr/>
                    <a:lstStyle/>
                    <a:p>
                      <a:pPr lvl="0">
                        <a:buNone/>
                      </a:pPr>
                      <a:r>
                        <a:rPr lang="en-US" sz="1100" dirty="0"/>
                        <a:t>No</a:t>
                      </a:r>
                      <a:endParaRPr lang="nl-NL"/>
                    </a:p>
                  </a:txBody>
                  <a:tcPr/>
                </a:tc>
                <a:tc>
                  <a:txBody>
                    <a:bodyPr/>
                    <a:lstStyle/>
                    <a:p>
                      <a:pPr lvl="0">
                        <a:buNone/>
                      </a:pPr>
                      <a:r>
                        <a:rPr lang="en-US" sz="1100" dirty="0"/>
                        <a:t>Don’t know</a:t>
                      </a:r>
                      <a:endParaRPr lang="nl-NL"/>
                    </a:p>
                    <a:p>
                      <a:pPr lvl="0">
                        <a:buNone/>
                      </a:pPr>
                      <a:endParaRPr lang="en-US" sz="1100" dirty="0"/>
                    </a:p>
                  </a:txBody>
                  <a:tcPr/>
                </a:tc>
                <a:extLst>
                  <a:ext uri="{0D108BD9-81ED-4DB2-BD59-A6C34878D82A}">
                    <a16:rowId xmlns:a16="http://schemas.microsoft.com/office/drawing/2014/main" val="1038974780"/>
                  </a:ext>
                </a:extLst>
              </a:tr>
              <a:tr h="906257">
                <a:tc>
                  <a:txBody>
                    <a:bodyPr/>
                    <a:lstStyle/>
                    <a:p>
                      <a:pPr lvl="0">
                        <a:buNone/>
                      </a:pPr>
                      <a:r>
                        <a:rPr lang="en-US" sz="1100" dirty="0"/>
                        <a:t>4.</a:t>
                      </a:r>
                      <a:endParaRPr lang="nl-NL" dirty="0"/>
                    </a:p>
                  </a:txBody>
                  <a:tcPr/>
                </a:tc>
                <a:tc>
                  <a:txBody>
                    <a:bodyPr/>
                    <a:lstStyle/>
                    <a:p>
                      <a:pPr lvl="0">
                        <a:buNone/>
                      </a:pPr>
                      <a:r>
                        <a:rPr lang="en-US" sz="1400" dirty="0"/>
                        <a:t>UE Policy</a:t>
                      </a:r>
                      <a:endParaRPr lang="nl-NL"/>
                    </a:p>
                    <a:p>
                      <a:pPr marL="0" lvl="0" algn="l" rtl="0">
                        <a:buNone/>
                      </a:pPr>
                      <a:r>
                        <a:rPr lang="en-US" sz="1400" kern="1200" dirty="0">
                          <a:solidFill>
                            <a:schemeClr val="dk1"/>
                          </a:solidFill>
                          <a:latin typeface="+mn-lt"/>
                          <a:ea typeface="+mn-ea"/>
                          <a:cs typeface="+mn-cs"/>
                        </a:rPr>
                        <a:t>(</a:t>
                      </a:r>
                      <a:r>
                        <a:rPr lang="fr-FR" sz="1400" kern="1200" dirty="0">
                          <a:solidFill>
                            <a:schemeClr val="dk1"/>
                          </a:solidFill>
                          <a:latin typeface="+mn-lt"/>
                          <a:ea typeface="+mn-ea"/>
                          <a:cs typeface="+mn-cs"/>
                        </a:rPr>
                        <a:t>FS_eUEPO_Ph2)</a:t>
                      </a:r>
                      <a:endParaRPr lang="en-US" sz="1400" kern="1200" dirty="0">
                        <a:solidFill>
                          <a:schemeClr val="dk1"/>
                        </a:solidFill>
                        <a:latin typeface="+mn-lt"/>
                        <a:ea typeface="+mn-ea"/>
                        <a:cs typeface="+mn-cs"/>
                      </a:endParaRPr>
                    </a:p>
                  </a:txBody>
                  <a:tcPr/>
                </a:tc>
                <a:tc>
                  <a:txBody>
                    <a:bodyPr/>
                    <a:lstStyle/>
                    <a:p>
                      <a:pPr marL="0" lvl="0" algn="l" rtl="0">
                        <a:buNone/>
                      </a:pPr>
                      <a:r>
                        <a:rPr lang="en-US" sz="1100" kern="1200" dirty="0">
                          <a:solidFill>
                            <a:schemeClr val="dk1"/>
                          </a:solidFill>
                          <a:latin typeface="+mn-lt"/>
                          <a:ea typeface="+mn-ea"/>
                          <a:cs typeface="+mn-cs"/>
                        </a:rPr>
                        <a:t>UE policies provided by the network provides a way of operator control of UE functionality. Optimizations are needed for how UE policies can be requested and provisioned. Study how to optimize the UE Policy provisioning procedures to ensure that the UE policy provisioned to the UE are enforceable. Study whether new triggers are needed for UE Policy provisioning procedure and whether procedures other than initial Registration can be used to provision the UE Policy.</a:t>
                      </a:r>
                      <a:endParaRPr lang="nl-NL" dirty="0"/>
                    </a:p>
                  </a:txBody>
                  <a:tcPr/>
                </a:tc>
                <a:tc>
                  <a:txBody>
                    <a:bodyPr/>
                    <a:lstStyle/>
                    <a:p>
                      <a:pPr lvl="0">
                        <a:buNone/>
                      </a:pPr>
                      <a:r>
                        <a:rPr lang="en-US" sz="1100" dirty="0"/>
                        <a:t>Future ready network </a:t>
                      </a:r>
                      <a:endParaRPr lang="nl-NL"/>
                    </a:p>
                  </a:txBody>
                  <a:tcPr/>
                </a:tc>
                <a:tc>
                  <a:txBody>
                    <a:bodyPr/>
                    <a:lstStyle/>
                    <a:p>
                      <a:pPr lvl="0">
                        <a:buNone/>
                      </a:pPr>
                      <a:r>
                        <a:rPr lang="en-US" sz="1100" dirty="0">
                          <a:solidFill>
                            <a:schemeClr val="tx1"/>
                          </a:solidFill>
                        </a:rPr>
                        <a:t>No</a:t>
                      </a:r>
                      <a:endParaRPr lang="nl-NL"/>
                    </a:p>
                  </a:txBody>
                  <a:tcPr/>
                </a:tc>
                <a:tc>
                  <a:txBody>
                    <a:bodyPr/>
                    <a:lstStyle/>
                    <a:p>
                      <a:pPr lvl="0">
                        <a:buNone/>
                      </a:pPr>
                      <a:r>
                        <a:rPr lang="en-US" sz="1100" dirty="0"/>
                        <a:t>No</a:t>
                      </a:r>
                      <a:endParaRPr lang="nl-NL"/>
                    </a:p>
                  </a:txBody>
                  <a:tcPr/>
                </a:tc>
                <a:extLst>
                  <a:ext uri="{0D108BD9-81ED-4DB2-BD59-A6C34878D82A}">
                    <a16:rowId xmlns:a16="http://schemas.microsoft.com/office/drawing/2014/main" val="3136621084"/>
                  </a:ext>
                </a:extLst>
              </a:tr>
              <a:tr h="906257">
                <a:tc>
                  <a:txBody>
                    <a:bodyPr/>
                    <a:lstStyle/>
                    <a:p>
                      <a:r>
                        <a:rPr lang="en-US" sz="1100" dirty="0"/>
                        <a:t>5.</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Harmonizing 5G IMS with SBA</a:t>
                      </a:r>
                    </a:p>
                    <a:p>
                      <a:pPr marL="0" marR="0" lvl="0" indent="0" algn="l">
                        <a:lnSpc>
                          <a:spcPct val="100000"/>
                        </a:lnSpc>
                        <a:spcBef>
                          <a:spcPts val="0"/>
                        </a:spcBef>
                        <a:spcAft>
                          <a:spcPts val="0"/>
                        </a:spcAft>
                        <a:buNone/>
                      </a:pPr>
                      <a:r>
                        <a:rPr lang="en-GB" sz="1400" kern="1200" noProof="0" dirty="0">
                          <a:solidFill>
                            <a:schemeClr val="tx1"/>
                          </a:solidFill>
                          <a:latin typeface="+mn-lt"/>
                          <a:ea typeface="+mn-ea"/>
                          <a:cs typeface="+mn-cs"/>
                        </a:rPr>
                        <a:t>(FS_H5GIMS_SBA)</a:t>
                      </a:r>
                      <a:endParaRPr lang="en-US" sz="1400" kern="1200" dirty="0">
                        <a:solidFill>
                          <a:schemeClr val="tx1"/>
                        </a:solidFill>
                        <a:latin typeface="+mn-lt"/>
                        <a:ea typeface="+mn-ea"/>
                        <a:cs typeface="+mn-cs"/>
                      </a:endParaRPr>
                    </a:p>
                  </a:txBody>
                  <a:tcPr/>
                </a:tc>
                <a:tc>
                  <a:txBody>
                    <a:bodyPr/>
                    <a:lstStyle/>
                    <a:p>
                      <a:r>
                        <a:rPr lang="en-US" sz="1100" dirty="0">
                          <a:solidFill>
                            <a:schemeClr val="tx1"/>
                          </a:solidFill>
                        </a:rPr>
                        <a:t>Harmonizing 5G IMS with SBA will lead mobile networks to smooth 5GC - IMS integration with less interoperability issues. Same discovery and Selection approach can be used for both 5GC and IMS. It can also help with a harmonized subscription database to follow the SBA subscription formats.</a:t>
                      </a:r>
                    </a:p>
                    <a:p>
                      <a:pPr lvl="0">
                        <a:buNone/>
                      </a:pPr>
                      <a:r>
                        <a:rPr lang="en-US" sz="1100" b="0" i="0" u="none" strike="noStrike" noProof="0" dirty="0">
                          <a:solidFill>
                            <a:srgbClr val="000000"/>
                          </a:solidFill>
                          <a:latin typeface="Calibri"/>
                        </a:rPr>
                        <a:t>For the operators that uses SCP in their 5GC networks, this WID can help to use same approach for packet forwarding in 5G IMS network as well.</a:t>
                      </a:r>
                    </a:p>
                  </a:txBody>
                  <a:tcPr/>
                </a:tc>
                <a:tc>
                  <a:txBody>
                    <a:bodyPr/>
                    <a:lstStyle/>
                    <a:p>
                      <a:r>
                        <a:rPr lang="en-US" sz="1100" dirty="0"/>
                        <a:t>Future ready network </a:t>
                      </a:r>
                    </a:p>
                  </a:txBody>
                  <a:tcPr/>
                </a:tc>
                <a:tc>
                  <a:txBody>
                    <a:bodyPr/>
                    <a:lstStyle/>
                    <a:p>
                      <a:r>
                        <a:rPr lang="en-US" sz="1100" dirty="0"/>
                        <a:t>No</a:t>
                      </a:r>
                    </a:p>
                  </a:txBody>
                  <a:tcPr/>
                </a:tc>
                <a:tc>
                  <a:txBody>
                    <a:bodyPr/>
                    <a:lstStyle/>
                    <a:p>
                      <a:r>
                        <a:rPr lang="en-US" sz="1100" dirty="0"/>
                        <a:t>No</a:t>
                      </a:r>
                    </a:p>
                  </a:txBody>
                  <a:tcPr/>
                </a:tc>
                <a:extLst>
                  <a:ext uri="{0D108BD9-81ED-4DB2-BD59-A6C34878D82A}">
                    <a16:rowId xmlns:a16="http://schemas.microsoft.com/office/drawing/2014/main" val="4276484596"/>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SA2 Content (2)</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169070740"/>
              </p:ext>
            </p:extLst>
          </p:nvPr>
        </p:nvGraphicFramePr>
        <p:xfrm>
          <a:off x="109330" y="1810326"/>
          <a:ext cx="11389942" cy="4901199"/>
        </p:xfrm>
        <a:graphic>
          <a:graphicData uri="http://schemas.openxmlformats.org/drawingml/2006/table">
            <a:tbl>
              <a:tblPr firstRow="1" bandRow="1">
                <a:tableStyleId>{5C22544A-7EE6-4342-B048-85BDC9FD1C3A}</a:tableStyleId>
              </a:tblPr>
              <a:tblGrid>
                <a:gridCol w="546452">
                  <a:extLst>
                    <a:ext uri="{9D8B030D-6E8A-4147-A177-3AD203B41FA5}">
                      <a16:colId xmlns:a16="http://schemas.microsoft.com/office/drawing/2014/main" val="2236238882"/>
                    </a:ext>
                  </a:extLst>
                </a:gridCol>
                <a:gridCol w="1425608">
                  <a:extLst>
                    <a:ext uri="{9D8B030D-6E8A-4147-A177-3AD203B41FA5}">
                      <a16:colId xmlns:a16="http://schemas.microsoft.com/office/drawing/2014/main" val="562605877"/>
                    </a:ext>
                  </a:extLst>
                </a:gridCol>
                <a:gridCol w="5547846">
                  <a:extLst>
                    <a:ext uri="{9D8B030D-6E8A-4147-A177-3AD203B41FA5}">
                      <a16:colId xmlns:a16="http://schemas.microsoft.com/office/drawing/2014/main" val="824553124"/>
                    </a:ext>
                  </a:extLst>
                </a:gridCol>
                <a:gridCol w="1477819">
                  <a:extLst>
                    <a:ext uri="{9D8B030D-6E8A-4147-A177-3AD203B41FA5}">
                      <a16:colId xmlns:a16="http://schemas.microsoft.com/office/drawing/2014/main" val="127824918"/>
                    </a:ext>
                  </a:extLst>
                </a:gridCol>
                <a:gridCol w="1293090">
                  <a:extLst>
                    <a:ext uri="{9D8B030D-6E8A-4147-A177-3AD203B41FA5}">
                      <a16:colId xmlns:a16="http://schemas.microsoft.com/office/drawing/2014/main" val="4265244648"/>
                    </a:ext>
                  </a:extLst>
                </a:gridCol>
                <a:gridCol w="1099127">
                  <a:extLst>
                    <a:ext uri="{9D8B030D-6E8A-4147-A177-3AD203B41FA5}">
                      <a16:colId xmlns:a16="http://schemas.microsoft.com/office/drawing/2014/main" val="1390949308"/>
                    </a:ext>
                  </a:extLst>
                </a:gridCol>
              </a:tblGrid>
              <a:tr h="588279">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KPN focus area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RAN dependencies</a:t>
                      </a:r>
                    </a:p>
                  </a:txBody>
                  <a:tcPr/>
                </a:tc>
                <a:extLst>
                  <a:ext uri="{0D108BD9-81ED-4DB2-BD59-A6C34878D82A}">
                    <a16:rowId xmlns:a16="http://schemas.microsoft.com/office/drawing/2014/main" val="4108668729"/>
                  </a:ext>
                </a:extLst>
              </a:tr>
              <a:tr h="422353">
                <a:tc>
                  <a:txBody>
                    <a:bodyPr/>
                    <a:lstStyle/>
                    <a:p>
                      <a:pPr lvl="0">
                        <a:buNone/>
                      </a:pPr>
                      <a:r>
                        <a:rPr lang="en-US" sz="1100" dirty="0"/>
                        <a:t>6.</a:t>
                      </a:r>
                      <a:endParaRPr lang="nl-NL" dirty="0"/>
                    </a:p>
                  </a:txBody>
                  <a:tcPr/>
                </a:tc>
                <a:tc>
                  <a:txBody>
                    <a:bodyPr/>
                    <a:lstStyle/>
                    <a:p>
                      <a:pPr lvl="0">
                        <a:buNone/>
                      </a:pPr>
                      <a:r>
                        <a:rPr lang="en-US" sz="1400" dirty="0">
                          <a:solidFill>
                            <a:schemeClr val="tx1"/>
                          </a:solidFill>
                        </a:rPr>
                        <a:t>Ambient IoT</a:t>
                      </a:r>
                      <a:endParaRPr lang="nl-NL" dirty="0"/>
                    </a:p>
                    <a:p>
                      <a:pPr lvl="0">
                        <a:buNone/>
                      </a:pPr>
                      <a:r>
                        <a:rPr lang="en-US" sz="1400" dirty="0">
                          <a:solidFill>
                            <a:schemeClr val="tx1"/>
                          </a:solidFill>
                        </a:rPr>
                        <a:t>(</a:t>
                      </a:r>
                      <a:r>
                        <a:rPr lang="en-US" sz="1400" dirty="0" err="1">
                          <a:solidFill>
                            <a:schemeClr val="tx1"/>
                          </a:solidFill>
                        </a:rPr>
                        <a:t>FS_Ambient</a:t>
                      </a:r>
                      <a:r>
                        <a:rPr lang="en-US" sz="1400" dirty="0">
                          <a:solidFill>
                            <a:schemeClr val="tx1"/>
                          </a:solidFill>
                        </a:rPr>
                        <a:t> IoT_SA2; see slide 5)</a:t>
                      </a:r>
                    </a:p>
                  </a:txBody>
                  <a:tcPr/>
                </a:tc>
                <a:tc>
                  <a:txBody>
                    <a:bodyPr/>
                    <a:lstStyle/>
                    <a:p>
                      <a:pPr lvl="0">
                        <a:buNone/>
                      </a:pPr>
                      <a:r>
                        <a:rPr lang="en-US" sz="1100" dirty="0">
                          <a:solidFill>
                            <a:schemeClr val="tx1"/>
                          </a:solidFill>
                        </a:rPr>
                        <a:t>Ambient IoT is a very promising technology for logistics and for large scale sensing (e.g. in agriculture). Two sectors that are very prominent in The Netherlands and hence important to KPN. Example use cases:</a:t>
                      </a:r>
                      <a:endParaRPr lang="nl-NL"/>
                    </a:p>
                    <a:p>
                      <a:pPr marL="171450" lvl="0" indent="-171450">
                        <a:buFont typeface="Arial" panose="020B0604020202020204" pitchFamily="34" charset="0"/>
                        <a:buChar char="•"/>
                      </a:pPr>
                      <a:r>
                        <a:rPr lang="en-US" sz="1100" dirty="0">
                          <a:solidFill>
                            <a:schemeClr val="tx1"/>
                          </a:solidFill>
                        </a:rPr>
                        <a:t>Logistics tracking and tracing from factory to warehouse to destination</a:t>
                      </a:r>
                      <a:endParaRPr lang="en-US"/>
                    </a:p>
                    <a:p>
                      <a:pPr marL="171450" lvl="0" indent="-171450">
                        <a:buFont typeface="Arial" panose="020B0604020202020204" pitchFamily="34" charset="0"/>
                        <a:buChar char="•"/>
                      </a:pPr>
                      <a:r>
                        <a:rPr lang="en-US" sz="1100" dirty="0">
                          <a:solidFill>
                            <a:schemeClr val="tx1"/>
                          </a:solidFill>
                        </a:rPr>
                        <a:t>Sensing of e.g. nutrients and water level in a greenhouse or health of cows.</a:t>
                      </a:r>
                      <a:endParaRPr lang="en-US"/>
                    </a:p>
                    <a:p>
                      <a:pPr lvl="0">
                        <a:buNone/>
                      </a:pPr>
                      <a:r>
                        <a:rPr lang="en-US" sz="1100" dirty="0">
                          <a:solidFill>
                            <a:schemeClr val="tx1"/>
                          </a:solidFill>
                        </a:rPr>
                        <a:t>Ambient IoT not only needs “low complexity” devices. Also the network needs to be optimized to take into account the characteristics of Ambient IoT.</a:t>
                      </a:r>
                      <a:endParaRPr lang="en-US"/>
                    </a:p>
                  </a:txBody>
                  <a:tcPr/>
                </a:tc>
                <a:tc>
                  <a:txBody>
                    <a:bodyPr/>
                    <a:lstStyle/>
                    <a:p>
                      <a:pPr lvl="0">
                        <a:buNone/>
                      </a:pPr>
                      <a:r>
                        <a:rPr lang="en-US" sz="1100" dirty="0"/>
                        <a:t>Supporting new business opportunities </a:t>
                      </a:r>
                      <a:endParaRPr lang="nl-NL"/>
                    </a:p>
                  </a:txBody>
                  <a:tcPr/>
                </a:tc>
                <a:tc>
                  <a:txBody>
                    <a:bodyPr/>
                    <a:lstStyle/>
                    <a:p>
                      <a:pPr lvl="0">
                        <a:buNone/>
                      </a:pPr>
                      <a:r>
                        <a:rPr lang="en-US" sz="1100" dirty="0"/>
                        <a:t>Yes, TR 22.840</a:t>
                      </a:r>
                    </a:p>
                  </a:txBody>
                  <a:tcPr/>
                </a:tc>
                <a:tc>
                  <a:txBody>
                    <a:bodyPr/>
                    <a:lstStyle/>
                    <a:p>
                      <a:pPr lvl="0">
                        <a:buNone/>
                      </a:pPr>
                      <a:r>
                        <a:rPr lang="en-US" sz="1100" dirty="0"/>
                        <a:t>Yes, major</a:t>
                      </a:r>
                      <a:endParaRPr lang="nl-NL"/>
                    </a:p>
                  </a:txBody>
                  <a:tcPr/>
                </a:tc>
                <a:extLst>
                  <a:ext uri="{0D108BD9-81ED-4DB2-BD59-A6C34878D82A}">
                    <a16:rowId xmlns:a16="http://schemas.microsoft.com/office/drawing/2014/main" val="2549603112"/>
                  </a:ext>
                </a:extLst>
              </a:tr>
              <a:tr h="422353">
                <a:tc>
                  <a:txBody>
                    <a:bodyPr/>
                    <a:lstStyle/>
                    <a:p>
                      <a:pPr lvl="0">
                        <a:buNone/>
                      </a:pPr>
                      <a:r>
                        <a:rPr lang="en-US" sz="1100" dirty="0"/>
                        <a:t>7.</a:t>
                      </a:r>
                      <a:endParaRPr lang="nl-NL" dirty="0"/>
                    </a:p>
                  </a:txBody>
                  <a:tcPr/>
                </a:tc>
                <a:tc>
                  <a:txBody>
                    <a:bodyPr/>
                    <a:lstStyle/>
                    <a:p>
                      <a:pPr lvl="0">
                        <a:buNone/>
                      </a:pPr>
                      <a:r>
                        <a:rPr lang="en-US" sz="1400" dirty="0"/>
                        <a:t>MVPN</a:t>
                      </a:r>
                      <a:endParaRPr lang="nl-NL"/>
                    </a:p>
                    <a:p>
                      <a:pPr lvl="0">
                        <a:buNone/>
                      </a:pPr>
                      <a:r>
                        <a:rPr lang="en-GB" sz="1400" kern="1200" noProof="0" dirty="0">
                          <a:solidFill>
                            <a:schemeClr val="dk1"/>
                          </a:solidFill>
                          <a:latin typeface="+mn-lt"/>
                          <a:ea typeface="+mn-ea"/>
                          <a:cs typeface="+mn-cs"/>
                        </a:rPr>
                        <a:t>(FS_ MVPN)</a:t>
                      </a:r>
                      <a:endParaRPr lang="en-US" sz="1400" kern="1200" dirty="0">
                        <a:solidFill>
                          <a:schemeClr val="dk1"/>
                        </a:solidFill>
                        <a:latin typeface="+mn-lt"/>
                        <a:ea typeface="+mn-ea"/>
                        <a:cs typeface="+mn-cs"/>
                      </a:endParaRPr>
                    </a:p>
                  </a:txBody>
                  <a:tcPr/>
                </a:tc>
                <a:tc>
                  <a:txBody>
                    <a:bodyPr/>
                    <a:lstStyle/>
                    <a:p>
                      <a:pPr lvl="0">
                        <a:buNone/>
                      </a:pPr>
                      <a:r>
                        <a:rPr lang="en-US" sz="1100" dirty="0">
                          <a:solidFill>
                            <a:schemeClr val="tx1"/>
                          </a:solidFill>
                        </a:rPr>
                        <a:t>Mobile VPN helps with connecting non-5G user equipment to 5G network. There are few legacy solutions for private networks and the LAN networks behind them but each of them has their own complexity and concern. With a unique way of implementation (MVPN) for UE identity and accessing to private LAN networks, KPN or other operators can solve different issues in enterprise sections.</a:t>
                      </a:r>
                      <a:endParaRPr lang="nl-NL"/>
                    </a:p>
                  </a:txBody>
                  <a:tcPr/>
                </a:tc>
                <a:tc>
                  <a:txBody>
                    <a:bodyPr/>
                    <a:lstStyle/>
                    <a:p>
                      <a:pPr lvl="0">
                        <a:buNone/>
                      </a:pPr>
                      <a:r>
                        <a:rPr lang="en-US" sz="1100" dirty="0"/>
                        <a:t>Supporting new business opportunities </a:t>
                      </a:r>
                      <a:endParaRPr lang="nl-NL"/>
                    </a:p>
                  </a:txBody>
                  <a:tcPr/>
                </a:tc>
                <a:tc>
                  <a:txBody>
                    <a:bodyPr/>
                    <a:lstStyle/>
                    <a:p>
                      <a:pPr lvl="0">
                        <a:buNone/>
                      </a:pPr>
                      <a:r>
                        <a:rPr lang="en-US" sz="1100" dirty="0"/>
                        <a:t>No</a:t>
                      </a:r>
                      <a:endParaRPr lang="nl-NL"/>
                    </a:p>
                  </a:txBody>
                  <a:tcPr/>
                </a:tc>
                <a:tc>
                  <a:txBody>
                    <a:bodyPr/>
                    <a:lstStyle/>
                    <a:p>
                      <a:pPr lvl="0">
                        <a:buNone/>
                      </a:pPr>
                      <a:r>
                        <a:rPr lang="en-US" sz="1100" b="0" i="0" u="none" strike="noStrike" noProof="0" dirty="0">
                          <a:solidFill>
                            <a:srgbClr val="000000"/>
                          </a:solidFill>
                          <a:latin typeface="Calibri"/>
                        </a:rPr>
                        <a:t>Yes</a:t>
                      </a:r>
                      <a:endParaRPr lang="en-US"/>
                    </a:p>
                  </a:txBody>
                  <a:tcPr/>
                </a:tc>
                <a:extLst>
                  <a:ext uri="{0D108BD9-81ED-4DB2-BD59-A6C34878D82A}">
                    <a16:rowId xmlns:a16="http://schemas.microsoft.com/office/drawing/2014/main" val="1052007651"/>
                  </a:ext>
                </a:extLst>
              </a:tr>
              <a:tr h="422353">
                <a:tc>
                  <a:txBody>
                    <a:bodyPr/>
                    <a:lstStyle/>
                    <a:p>
                      <a:pPr lvl="0">
                        <a:buNone/>
                      </a:pPr>
                      <a:r>
                        <a:rPr lang="en-US" sz="1100" dirty="0"/>
                        <a:t>8.</a:t>
                      </a:r>
                      <a:endParaRPr lang="nl-NL" dirty="0"/>
                    </a:p>
                  </a:txBody>
                  <a:tcPr/>
                </a:tc>
                <a:tc>
                  <a:txBody>
                    <a:bodyPr/>
                    <a:lstStyle/>
                    <a:p>
                      <a:pPr lvl="0">
                        <a:buNone/>
                      </a:pPr>
                      <a:r>
                        <a:rPr lang="en-US" sz="1400" dirty="0"/>
                        <a:t>PINE</a:t>
                      </a:r>
                      <a:r>
                        <a:rPr lang="en-US" sz="1400" kern="1200" dirty="0">
                          <a:solidFill>
                            <a:schemeClr val="dk1"/>
                          </a:solidFill>
                          <a:latin typeface="+mn-lt"/>
                          <a:ea typeface="+mn-ea"/>
                          <a:cs typeface="+mn-cs"/>
                        </a:rPr>
                        <a:t>/eUU</a:t>
                      </a:r>
                      <a:r>
                        <a:rPr lang="en-US" sz="1400" dirty="0"/>
                        <a:t>I5</a:t>
                      </a:r>
                      <a:endParaRPr lang="nl-NL"/>
                    </a:p>
                    <a:p>
                      <a:pPr lvl="0">
                        <a:buNone/>
                      </a:pPr>
                      <a:r>
                        <a:rPr lang="en-GB" sz="1400" kern="1200" noProof="0" dirty="0">
                          <a:solidFill>
                            <a:schemeClr val="dk1"/>
                          </a:solidFill>
                          <a:latin typeface="+mn-lt"/>
                          <a:ea typeface="+mn-ea"/>
                          <a:cs typeface="+mn-cs"/>
                        </a:rPr>
                        <a:t>(FS_eUUI5)</a:t>
                      </a:r>
                      <a:endParaRPr lang="en-US" sz="1400" kern="1200" dirty="0">
                        <a:solidFill>
                          <a:schemeClr val="dk1"/>
                        </a:solidFill>
                        <a:latin typeface="+mn-lt"/>
                        <a:ea typeface="+mn-ea"/>
                        <a:cs typeface="+mn-cs"/>
                      </a:endParaRPr>
                    </a:p>
                  </a:txBody>
                  <a:tcPr/>
                </a:tc>
                <a:tc>
                  <a:txBody>
                    <a:bodyPr/>
                    <a:lstStyle/>
                    <a:p>
                      <a:pPr lvl="0">
                        <a:buNone/>
                      </a:pPr>
                      <a:r>
                        <a:rPr lang="en-US" sz="1100" dirty="0">
                          <a:solidFill>
                            <a:schemeClr val="tx1"/>
                          </a:solidFill>
                        </a:rPr>
                        <a:t>Defining a unique end user identity format and connect it to subscription will help operators in Enterprise, MVPN and Personal IoT implementations. With this feature, operators can have end user / application / device based policies like parental control or charging.</a:t>
                      </a:r>
                      <a:endParaRPr lang="nl-NL"/>
                    </a:p>
                  </a:txBody>
                  <a:tcPr/>
                </a:tc>
                <a:tc>
                  <a:txBody>
                    <a:bodyPr/>
                    <a:lstStyle/>
                    <a:p>
                      <a:pPr lvl="0">
                        <a:buNone/>
                      </a:pPr>
                      <a:r>
                        <a:rPr lang="en-US" sz="1100" dirty="0"/>
                        <a:t>Supporting new business opportunities </a:t>
                      </a:r>
                      <a:endParaRPr lang="nl-NL"/>
                    </a:p>
                  </a:txBody>
                  <a:tcPr/>
                </a:tc>
                <a:tc>
                  <a:txBody>
                    <a:bodyPr/>
                    <a:lstStyle/>
                    <a:p>
                      <a:pPr lvl="0">
                        <a:buNone/>
                      </a:pPr>
                      <a:r>
                        <a:rPr lang="en-US" sz="1100" dirty="0"/>
                        <a:t>No</a:t>
                      </a:r>
                      <a:endParaRPr lang="en-US"/>
                    </a:p>
                  </a:txBody>
                  <a:tcPr/>
                </a:tc>
                <a:tc>
                  <a:txBody>
                    <a:bodyPr/>
                    <a:lstStyle/>
                    <a:p>
                      <a:pPr lvl="0">
                        <a:buNone/>
                      </a:pPr>
                      <a:r>
                        <a:rPr lang="en-US" sz="1100" b="0" i="0" u="none" strike="noStrike" noProof="0" dirty="0">
                          <a:solidFill>
                            <a:srgbClr val="000000"/>
                          </a:solidFill>
                          <a:latin typeface="Calibri"/>
                        </a:rPr>
                        <a:t>Don’t know</a:t>
                      </a:r>
                      <a:endParaRPr lang="en-US"/>
                    </a:p>
                  </a:txBody>
                  <a:tcPr/>
                </a:tc>
                <a:extLst>
                  <a:ext uri="{0D108BD9-81ED-4DB2-BD59-A6C34878D82A}">
                    <a16:rowId xmlns:a16="http://schemas.microsoft.com/office/drawing/2014/main" val="798793830"/>
                  </a:ext>
                </a:extLst>
              </a:tr>
              <a:tr h="422353">
                <a:tc>
                  <a:txBody>
                    <a:bodyPr/>
                    <a:lstStyle/>
                    <a:p>
                      <a:pPr lvl="0">
                        <a:buNone/>
                      </a:pPr>
                      <a:r>
                        <a:rPr lang="en-US" sz="1100" dirty="0"/>
                        <a:t>9.</a:t>
                      </a:r>
                      <a:endParaRPr lang="nl-NL" dirty="0"/>
                    </a:p>
                  </a:txBody>
                  <a:tcPr/>
                </a:tc>
                <a:tc>
                  <a:txBody>
                    <a:bodyPr/>
                    <a:lstStyle/>
                    <a:p>
                      <a:pPr lvl="0">
                        <a:buNone/>
                      </a:pPr>
                      <a:r>
                        <a:rPr lang="en-US" sz="1200" dirty="0"/>
                        <a:t>Enhancing Emergency Services when Zero CS network coverage (FS_enhEM0CS)</a:t>
                      </a:r>
                      <a:endParaRPr lang="nl-NL"/>
                    </a:p>
                  </a:txBody>
                  <a:tcPr/>
                </a:tc>
                <a:tc>
                  <a:txBody>
                    <a:bodyPr/>
                    <a:lstStyle/>
                    <a:p>
                      <a:pPr lvl="0">
                        <a:buNone/>
                      </a:pPr>
                      <a:r>
                        <a:rPr lang="en-US" sz="1100" dirty="0"/>
                        <a:t>Investigate and identify Circuit Switched (CS) related activities those that can be removed from relevant processes or signaling procedures when a network no longer supports a CS network for voice or Emergency voice services. KPN is supportive to all improvements in emergency voice services.</a:t>
                      </a:r>
                      <a:endParaRPr lang="nl-NL"/>
                    </a:p>
                  </a:txBody>
                  <a:tcPr/>
                </a:tc>
                <a:tc>
                  <a:txBody>
                    <a:bodyPr/>
                    <a:lstStyle/>
                    <a:p>
                      <a:pPr lvl="0">
                        <a:buNone/>
                      </a:pPr>
                      <a:r>
                        <a:rPr lang="en-US" sz="1100" dirty="0"/>
                        <a:t>Regulatory/future ready network</a:t>
                      </a:r>
                      <a:endParaRPr lang="nl-NL"/>
                    </a:p>
                  </a:txBody>
                  <a:tcPr/>
                </a:tc>
                <a:tc>
                  <a:txBody>
                    <a:bodyPr/>
                    <a:lstStyle/>
                    <a:p>
                      <a:pPr lvl="0">
                        <a:buNone/>
                      </a:pPr>
                      <a:r>
                        <a:rPr lang="en-US" sz="1100" dirty="0"/>
                        <a:t>No</a:t>
                      </a:r>
                      <a:endParaRPr lang="nl-NL"/>
                    </a:p>
                  </a:txBody>
                  <a:tcPr/>
                </a:tc>
                <a:tc>
                  <a:txBody>
                    <a:bodyPr/>
                    <a:lstStyle/>
                    <a:p>
                      <a:pPr lvl="0">
                        <a:buNone/>
                      </a:pPr>
                      <a:r>
                        <a:rPr lang="en-US" sz="1100" dirty="0"/>
                        <a:t>Don’t know</a:t>
                      </a:r>
                      <a:endParaRPr lang="nl-NL"/>
                    </a:p>
                  </a:txBody>
                  <a:tcPr/>
                </a:tc>
                <a:extLst>
                  <a:ext uri="{0D108BD9-81ED-4DB2-BD59-A6C34878D82A}">
                    <a16:rowId xmlns:a16="http://schemas.microsoft.com/office/drawing/2014/main" val="1069758755"/>
                  </a:ext>
                </a:extLst>
              </a:tr>
              <a:tr h="422353">
                <a:tc>
                  <a:txBody>
                    <a:bodyPr/>
                    <a:lstStyle/>
                    <a:p>
                      <a:pPr lvl="0">
                        <a:buNone/>
                      </a:pPr>
                      <a:r>
                        <a:rPr lang="en-US" sz="1100" dirty="0"/>
                        <a:t>10.</a:t>
                      </a:r>
                      <a:endParaRPr lang="nl-NL" dirty="0"/>
                    </a:p>
                  </a:txBody>
                  <a:tcPr/>
                </a:tc>
                <a:tc>
                  <a:txBody>
                    <a:bodyPr/>
                    <a:lstStyle/>
                    <a:p>
                      <a:pPr lvl="0">
                        <a:buNone/>
                      </a:pPr>
                      <a:r>
                        <a:rPr lang="en-US" sz="1400" dirty="0"/>
                        <a:t>Roaming Value Added Services</a:t>
                      </a:r>
                      <a:endParaRPr lang="nl-NL"/>
                    </a:p>
                  </a:txBody>
                  <a:tcPr/>
                </a:tc>
                <a:tc>
                  <a:txBody>
                    <a:bodyPr/>
                    <a:lstStyle/>
                    <a:p>
                      <a:pPr lvl="0">
                        <a:buNone/>
                      </a:pPr>
                      <a:r>
                        <a:rPr lang="en-US" sz="1100" dirty="0">
                          <a:solidFill>
                            <a:schemeClr val="tx1"/>
                          </a:solidFill>
                        </a:rPr>
                        <a:t>Roaming services like welcome SMS and SOR are a necessity for operators and should be well specified for 5G to be flexible e.g. choice of outsourcing or do it yourself</a:t>
                      </a:r>
                      <a:endParaRPr lang="nl-NL"/>
                    </a:p>
                  </a:txBody>
                  <a:tcPr/>
                </a:tc>
                <a:tc>
                  <a:txBody>
                    <a:bodyPr/>
                    <a:lstStyle/>
                    <a:p>
                      <a:pPr lvl="0">
                        <a:buNone/>
                      </a:pPr>
                      <a:r>
                        <a:rPr lang="en-US" sz="1100" dirty="0"/>
                        <a:t>Regulatory/future ready network</a:t>
                      </a:r>
                      <a:endParaRPr lang="nl-NL"/>
                    </a:p>
                  </a:txBody>
                  <a:tcPr/>
                </a:tc>
                <a:tc>
                  <a:txBody>
                    <a:bodyPr/>
                    <a:lstStyle/>
                    <a:p>
                      <a:pPr lvl="0">
                        <a:buNone/>
                      </a:pPr>
                      <a:r>
                        <a:rPr lang="en-US" sz="1100" dirty="0"/>
                        <a:t>Yes, TS22.261</a:t>
                      </a:r>
                      <a:endParaRPr lang="nl-NL"/>
                    </a:p>
                  </a:txBody>
                  <a:tcPr/>
                </a:tc>
                <a:tc>
                  <a:txBody>
                    <a:bodyPr/>
                    <a:lstStyle/>
                    <a:p>
                      <a:pPr lvl="0">
                        <a:buNone/>
                      </a:pPr>
                      <a:r>
                        <a:rPr lang="en-US" sz="1100" dirty="0"/>
                        <a:t>No</a:t>
                      </a:r>
                      <a:endParaRPr lang="nl-NL" dirty="0"/>
                    </a:p>
                  </a:txBody>
                  <a:tcPr/>
                </a:tc>
                <a:extLst>
                  <a:ext uri="{0D108BD9-81ED-4DB2-BD59-A6C34878D82A}">
                    <a16:rowId xmlns:a16="http://schemas.microsoft.com/office/drawing/2014/main" val="3676973040"/>
                  </a:ext>
                </a:extLst>
              </a:tr>
            </a:tbl>
          </a:graphicData>
        </a:graphic>
      </p:graphicFrame>
    </p:spTree>
    <p:extLst>
      <p:ext uri="{BB962C8B-B14F-4D97-AF65-F5344CB8AC3E}">
        <p14:creationId xmlns:p14="http://schemas.microsoft.com/office/powerpoint/2010/main" val="108748606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C294F2-3329-57BC-9120-8A42CA2D8D24}"/>
              </a:ext>
            </a:extLst>
          </p:cNvPr>
          <p:cNvSpPr>
            <a:spLocks noGrp="1"/>
          </p:cNvSpPr>
          <p:nvPr>
            <p:ph type="title"/>
          </p:nvPr>
        </p:nvSpPr>
        <p:spPr/>
        <p:txBody>
          <a:bodyPr/>
          <a:lstStyle/>
          <a:p>
            <a:r>
              <a:rPr lang="en-GB"/>
              <a:t>Ambient IoT</a:t>
            </a:r>
          </a:p>
        </p:txBody>
      </p:sp>
      <p:sp>
        <p:nvSpPr>
          <p:cNvPr id="3" name="Tijdelijke aanduiding voor inhoud 2">
            <a:extLst>
              <a:ext uri="{FF2B5EF4-FFF2-40B4-BE49-F238E27FC236}">
                <a16:creationId xmlns:a16="http://schemas.microsoft.com/office/drawing/2014/main" id="{659D7016-72D8-EC46-0886-A54F9331B6DA}"/>
              </a:ext>
            </a:extLst>
          </p:cNvPr>
          <p:cNvSpPr>
            <a:spLocks noGrp="1"/>
          </p:cNvSpPr>
          <p:nvPr>
            <p:ph idx="1"/>
          </p:nvPr>
        </p:nvSpPr>
        <p:spPr>
          <a:xfrm>
            <a:off x="838200" y="1825625"/>
            <a:ext cx="10763002" cy="4351338"/>
          </a:xfrm>
        </p:spPr>
        <p:txBody>
          <a:bodyPr/>
          <a:lstStyle/>
          <a:p>
            <a:pPr marL="228600" lvl="3">
              <a:spcBef>
                <a:spcPts val="1000"/>
              </a:spcBef>
              <a:buBlip>
                <a:blip r:embed="rId2"/>
              </a:buBlip>
            </a:pPr>
            <a:r>
              <a:rPr lang="en-GB" dirty="0"/>
              <a:t>Ambient IoT is a very promising technology for logistics and for large scale sensing </a:t>
            </a:r>
            <a:br>
              <a:rPr lang="en-GB" dirty="0"/>
            </a:br>
            <a:r>
              <a:rPr lang="en-GB" dirty="0"/>
              <a:t>(e.g. in agriculture). Two sectors that are very prominent in The Netherlands and </a:t>
            </a:r>
            <a:br>
              <a:rPr lang="en-GB" dirty="0"/>
            </a:br>
            <a:r>
              <a:rPr lang="en-GB" dirty="0"/>
              <a:t>hence important to KPN. Example use cases:</a:t>
            </a:r>
          </a:p>
          <a:p>
            <a:pPr marL="685800" lvl="4">
              <a:spcBef>
                <a:spcPts val="600"/>
              </a:spcBef>
              <a:buBlip>
                <a:blip r:embed="rId2"/>
              </a:buBlip>
            </a:pPr>
            <a:r>
              <a:rPr lang="en-GB" dirty="0"/>
              <a:t>Logistics tracking and tracing from factory to warehouse to destination</a:t>
            </a:r>
          </a:p>
          <a:p>
            <a:pPr marL="685800" lvl="4">
              <a:spcBef>
                <a:spcPts val="1000"/>
              </a:spcBef>
              <a:buBlip>
                <a:blip r:embed="rId2"/>
              </a:buBlip>
            </a:pPr>
            <a:r>
              <a:rPr lang="en-GB" dirty="0"/>
              <a:t>Sensing of e.g. nutrients and water level in a greenhouse or health of cows</a:t>
            </a:r>
          </a:p>
          <a:p>
            <a:pPr marL="228600" lvl="3">
              <a:spcBef>
                <a:spcPts val="600"/>
              </a:spcBef>
              <a:buBlip>
                <a:blip r:embed="rId2"/>
              </a:buBlip>
            </a:pPr>
            <a:r>
              <a:rPr lang="en-GB" dirty="0"/>
              <a:t>What is important to KPN:</a:t>
            </a:r>
          </a:p>
          <a:p>
            <a:pPr marL="685800" lvl="4">
              <a:spcBef>
                <a:spcPts val="0"/>
              </a:spcBef>
              <a:buBlip>
                <a:blip r:embed="rId2"/>
              </a:buBlip>
            </a:pPr>
            <a:r>
              <a:rPr lang="en-GB" dirty="0"/>
              <a:t>A worldwide technology that can be used across different regions, countries, operators and SNPNs </a:t>
            </a:r>
          </a:p>
          <a:p>
            <a:pPr marL="685800" lvl="4">
              <a:spcBef>
                <a:spcPts val="0"/>
              </a:spcBef>
              <a:buBlip>
                <a:blip r:embed="rId2"/>
              </a:buBlip>
            </a:pPr>
            <a:r>
              <a:rPr lang="en-GB" dirty="0"/>
              <a:t>Common communication technology for RF powered devices and devices with other power sources (e.g. vibration, light, …). Third party network exposure for communication, to trigger groups of devices in a specific location, and to control where power needs to be provided</a:t>
            </a:r>
            <a:endParaRPr lang="en-GB" dirty="0">
              <a:cs typeface="Calibri"/>
            </a:endParaRPr>
          </a:p>
          <a:p>
            <a:pPr marL="685800" lvl="4">
              <a:spcBef>
                <a:spcPts val="0"/>
              </a:spcBef>
              <a:buBlip>
                <a:blip r:embed="rId2"/>
              </a:buBlip>
            </a:pPr>
            <a:r>
              <a:rPr lang="en-GB" dirty="0"/>
              <a:t>Efficient support for different life-cycles – from a burglary sensor on a window (powered by breaking glass) with a life-time of ~50 years to a smart label on a package that is discarded when the cardboard box is discarded 2 weeks later. Study the impact on e.g. identifier usage and subscription data. It must be possible to permanently disable devices by the network</a:t>
            </a:r>
            <a:endParaRPr lang="en-GB" dirty="0">
              <a:cs typeface="Calibri"/>
            </a:endParaRPr>
          </a:p>
          <a:p>
            <a:pPr marL="685800" lvl="4">
              <a:spcBef>
                <a:spcPts val="0"/>
              </a:spcBef>
              <a:buBlip>
                <a:blip r:embed="rId2"/>
              </a:buBlip>
            </a:pPr>
            <a:r>
              <a:rPr lang="en-GB" dirty="0"/>
              <a:t>Optimised procedures. E.g. performing a complete initial registration for a device that only sends 200 bits of data before registering on a different network is not efficient.</a:t>
            </a:r>
          </a:p>
          <a:p>
            <a:pPr marL="685800" lvl="4">
              <a:spcBef>
                <a:spcPts val="0"/>
              </a:spcBef>
              <a:buBlip>
                <a:blip r:embed="rId2"/>
              </a:buBlip>
            </a:pPr>
            <a:r>
              <a:rPr lang="en-GB" dirty="0"/>
              <a:t>Not only focus on device costs e.g. a 2 Euro device but with a 10 Euro/month subscription does not work</a:t>
            </a:r>
            <a:endParaRPr lang="en-GB" dirty="0">
              <a:cs typeface="Calibri"/>
            </a:endParaRPr>
          </a:p>
        </p:txBody>
      </p:sp>
      <p:pic>
        <p:nvPicPr>
          <p:cNvPr id="4" name="Picture 6" descr="Waar verdient de grootste bloemenveiling van Nederland nog aan? - NRC">
            <a:extLst>
              <a:ext uri="{FF2B5EF4-FFF2-40B4-BE49-F238E27FC236}">
                <a16:creationId xmlns:a16="http://schemas.microsoft.com/office/drawing/2014/main" id="{A6085E6A-9305-EC7B-F035-90A5E8A34D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73791" y="1784629"/>
            <a:ext cx="2936998" cy="1797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512502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C294F2-3329-57BC-9120-8A42CA2D8D24}"/>
              </a:ext>
            </a:extLst>
          </p:cNvPr>
          <p:cNvSpPr>
            <a:spLocks noGrp="1"/>
          </p:cNvSpPr>
          <p:nvPr>
            <p:ph type="title"/>
          </p:nvPr>
        </p:nvSpPr>
        <p:spPr/>
        <p:txBody>
          <a:bodyPr/>
          <a:lstStyle/>
          <a:p>
            <a:r>
              <a:rPr lang="en-GB" err="1"/>
              <a:t>Femto</a:t>
            </a:r>
            <a:endParaRPr lang="en-GB"/>
          </a:p>
        </p:txBody>
      </p:sp>
      <p:sp>
        <p:nvSpPr>
          <p:cNvPr id="3" name="Tijdelijke aanduiding voor inhoud 2">
            <a:extLst>
              <a:ext uri="{FF2B5EF4-FFF2-40B4-BE49-F238E27FC236}">
                <a16:creationId xmlns:a16="http://schemas.microsoft.com/office/drawing/2014/main" id="{659D7016-72D8-EC46-0886-A54F9331B6DA}"/>
              </a:ext>
            </a:extLst>
          </p:cNvPr>
          <p:cNvSpPr>
            <a:spLocks noGrp="1"/>
          </p:cNvSpPr>
          <p:nvPr>
            <p:ph idx="1"/>
          </p:nvPr>
        </p:nvSpPr>
        <p:spPr>
          <a:xfrm>
            <a:off x="838200" y="1815729"/>
            <a:ext cx="10812483" cy="4361234"/>
          </a:xfrm>
        </p:spPr>
        <p:txBody>
          <a:bodyPr/>
          <a:lstStyle/>
          <a:p>
            <a:pPr marL="228600" lvl="3">
              <a:spcBef>
                <a:spcPts val="1000"/>
              </a:spcBef>
              <a:buBlip>
                <a:blip r:embed="rId2"/>
              </a:buBlip>
            </a:pPr>
            <a:r>
              <a:rPr lang="en-GB" dirty="0"/>
              <a:t>Most data is generated indoors!</a:t>
            </a:r>
          </a:p>
          <a:p>
            <a:pPr marL="685800" lvl="4">
              <a:spcBef>
                <a:spcPts val="1000"/>
              </a:spcBef>
              <a:buBlip>
                <a:blip r:embed="rId2"/>
              </a:buBlip>
            </a:pPr>
            <a:r>
              <a:rPr lang="en-US" dirty="0"/>
              <a:t>Mobile data usage patterns show that a lot of mobile data is generated</a:t>
            </a:r>
            <a:br>
              <a:rPr lang="en-US" dirty="0"/>
            </a:br>
            <a:r>
              <a:rPr lang="en-US" dirty="0"/>
              <a:t>not when people are on the road, but when people are indoors. </a:t>
            </a:r>
          </a:p>
          <a:p>
            <a:pPr marL="685800" lvl="4">
              <a:spcBef>
                <a:spcPts val="1000"/>
              </a:spcBef>
              <a:buBlip>
                <a:blip r:embed="rId2"/>
              </a:buBlip>
            </a:pPr>
            <a:r>
              <a:rPr lang="en-US" dirty="0"/>
              <a:t>Ever higher video resolution and new high data rate services like AR/VR </a:t>
            </a:r>
            <a:br>
              <a:rPr lang="en-US" dirty="0"/>
            </a:br>
            <a:r>
              <a:rPr lang="en-US" dirty="0"/>
              <a:t>will further increase indoor usage. These services are mostly used indoor </a:t>
            </a:r>
            <a:br>
              <a:rPr lang="en-US" dirty="0"/>
            </a:br>
            <a:r>
              <a:rPr lang="en-US" dirty="0"/>
              <a:t>and significantly contribute to overall capacity requirement.</a:t>
            </a:r>
          </a:p>
          <a:p>
            <a:pPr marL="685800" lvl="4">
              <a:spcBef>
                <a:spcPts val="1000"/>
              </a:spcBef>
              <a:buBlip>
                <a:blip r:embed="rId2"/>
              </a:buBlip>
            </a:pPr>
            <a:r>
              <a:rPr lang="en-US" dirty="0"/>
              <a:t>Outdoor to indoor coverage is increasingly difficult e.g. because of</a:t>
            </a:r>
            <a:br>
              <a:rPr lang="en-US" dirty="0"/>
            </a:br>
            <a:r>
              <a:rPr lang="en-US" dirty="0"/>
              <a:t>coated window panes.</a:t>
            </a:r>
          </a:p>
          <a:p>
            <a:pPr marL="685800" lvl="4">
              <a:spcBef>
                <a:spcPts val="1000"/>
              </a:spcBef>
              <a:buBlip>
                <a:blip r:embed="rId2"/>
              </a:buBlip>
            </a:pPr>
            <a:r>
              <a:rPr lang="en-US" dirty="0"/>
              <a:t>Femto-cells provide an easy solution to provide indoor coverage, e.g. in small offices, shops, etc. The premises owners can install their own networks using higher frequency bands; offloading macro </a:t>
            </a:r>
            <a:r>
              <a:rPr lang="en-US" dirty="0" err="1"/>
              <a:t>gNBs</a:t>
            </a:r>
            <a:r>
              <a:rPr lang="en-US" dirty="0"/>
              <a:t>, and increasing use of lesser used frequency bands</a:t>
            </a:r>
          </a:p>
          <a:p>
            <a:pPr marL="685800" lvl="4">
              <a:spcBef>
                <a:spcPts val="1000"/>
              </a:spcBef>
              <a:buBlip>
                <a:blip r:embed="rId2"/>
              </a:buBlip>
            </a:pPr>
            <a:r>
              <a:rPr lang="en-US" dirty="0">
                <a:cs typeface="Calibri"/>
              </a:rPr>
              <a:t>Use of licensed spectrum allows for more operator control of the service quality</a:t>
            </a:r>
            <a:endParaRPr lang="en-US" dirty="0"/>
          </a:p>
          <a:p>
            <a:pPr marL="685800" lvl="4">
              <a:spcBef>
                <a:spcPts val="1000"/>
              </a:spcBef>
              <a:buBlip>
                <a:blip r:embed="rId2"/>
              </a:buBlip>
            </a:pPr>
            <a:r>
              <a:rPr lang="en-US" dirty="0"/>
              <a:t>End to end security and QoS from UE to network implies also security and QoS control of connection to femtocell</a:t>
            </a:r>
          </a:p>
          <a:p>
            <a:pPr marL="685800" lvl="4">
              <a:spcBef>
                <a:spcPts val="1000"/>
              </a:spcBef>
              <a:buBlip>
                <a:blip r:embed="rId2"/>
              </a:buBlip>
            </a:pPr>
            <a:endParaRPr lang="en-US" dirty="0">
              <a:cs typeface="Calibri" panose="020F0502020204030204"/>
            </a:endParaRPr>
          </a:p>
          <a:p>
            <a:pPr marL="685800" lvl="4">
              <a:spcBef>
                <a:spcPts val="1000"/>
              </a:spcBef>
            </a:pPr>
            <a:endParaRPr lang="en-US" dirty="0">
              <a:solidFill>
                <a:srgbClr val="000000"/>
              </a:solidFill>
              <a:cs typeface="Calibri" panose="020F0502020204030204"/>
            </a:endParaRPr>
          </a:p>
          <a:p>
            <a:pPr marL="685800" lvl="4"/>
            <a:endParaRPr lang="en-US" dirty="0">
              <a:solidFill>
                <a:srgbClr val="000000"/>
              </a:solidFill>
              <a:cs typeface="Calibri" panose="020F0502020204030204"/>
            </a:endParaRPr>
          </a:p>
          <a:p>
            <a:endParaRPr lang="en-GB" dirty="0">
              <a:solidFill>
                <a:srgbClr val="FF0000"/>
              </a:solidFill>
              <a:cs typeface="Calibri" panose="020F0502020204030204"/>
            </a:endParaRPr>
          </a:p>
        </p:txBody>
      </p:sp>
      <p:sp>
        <p:nvSpPr>
          <p:cNvPr id="6" name="TextBox 5">
            <a:extLst>
              <a:ext uri="{FF2B5EF4-FFF2-40B4-BE49-F238E27FC236}">
                <a16:creationId xmlns:a16="http://schemas.microsoft.com/office/drawing/2014/main" id="{B6CFC937-65BB-B5E6-EF2C-171C48477EEF}"/>
              </a:ext>
            </a:extLst>
          </p:cNvPr>
          <p:cNvSpPr txBox="1"/>
          <p:nvPr/>
        </p:nvSpPr>
        <p:spPr>
          <a:xfrm>
            <a:off x="9018165" y="3779012"/>
            <a:ext cx="1866217" cy="307777"/>
          </a:xfrm>
          <a:prstGeom prst="rect">
            <a:avLst/>
          </a:prstGeom>
          <a:noFill/>
        </p:spPr>
        <p:txBody>
          <a:bodyPr wrap="none" rtlCol="0">
            <a:spAutoFit/>
          </a:bodyPr>
          <a:lstStyle/>
          <a:p>
            <a:r>
              <a:rPr lang="en-GB" sz="1400" dirty="0"/>
              <a:t>Doctors waiting room</a:t>
            </a:r>
          </a:p>
        </p:txBody>
      </p:sp>
      <p:pic>
        <p:nvPicPr>
          <p:cNvPr id="1028" name="Picture 4" descr="Most stressful part of doctor's visit: The wait, says survey">
            <a:extLst>
              <a:ext uri="{FF2B5EF4-FFF2-40B4-BE49-F238E27FC236}">
                <a16:creationId xmlns:a16="http://schemas.microsoft.com/office/drawing/2014/main" id="{263C63D3-3AFB-B9E5-C7A8-DA694A9660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64022" y="1872638"/>
            <a:ext cx="2903728" cy="1935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773317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2AA2531F813DD43AE3FF24EFD7E14D7" ma:contentTypeVersion="2" ma:contentTypeDescription="Create a new document." ma:contentTypeScope="" ma:versionID="a669ae983205b31e3487b1962fa2f9d5">
  <xsd:schema xmlns:xsd="http://www.w3.org/2001/XMLSchema" xmlns:xs="http://www.w3.org/2001/XMLSchema" xmlns:p="http://schemas.microsoft.com/office/2006/metadata/properties" xmlns:ns2="d9d6cabf-b2de-4e45-a32c-fcc463cdfaa8" targetNamespace="http://schemas.microsoft.com/office/2006/metadata/properties" ma:root="true" ma:fieldsID="697256e3b98eff5c610d971fc930c9b1" ns2:_="">
    <xsd:import namespace="d9d6cabf-b2de-4e45-a32c-fcc463cdfaa8"/>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9d6cabf-b2de-4e45-a32c-fcc463cdfaa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elements/1.1/"/>
    <ds:schemaRef ds:uri="http://purl.org/dc/terms/"/>
    <ds:schemaRef ds:uri="d9d6cabf-b2de-4e45-a32c-fcc463cdfaa8"/>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6762BF5C-353C-401F-A8C4-E95E51A4E2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9d6cabf-b2de-4e45-a32c-fcc463cdfaa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55</TotalTime>
  <Words>1444</Words>
  <Application>Microsoft Office PowerPoint</Application>
  <PresentationFormat>Breedbeeld</PresentationFormat>
  <Paragraphs>124</Paragraphs>
  <Slides>6</Slides>
  <Notes>2</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6</vt:i4>
      </vt:variant>
    </vt:vector>
  </HeadingPairs>
  <TitlesOfParts>
    <vt:vector size="12" baseType="lpstr">
      <vt:lpstr>Arial</vt:lpstr>
      <vt:lpstr>Arial </vt:lpstr>
      <vt:lpstr>Calibri</vt:lpstr>
      <vt:lpstr>Calibri Light</vt:lpstr>
      <vt:lpstr>Times New Roman</vt:lpstr>
      <vt:lpstr>Office Theme</vt:lpstr>
      <vt:lpstr>KPN’s view on SA Rel-19</vt:lpstr>
      <vt:lpstr>KPN priorities and focus areas </vt:lpstr>
      <vt:lpstr>Overall View on Rel-19 SA2 Content (1)</vt:lpstr>
      <vt:lpstr>Overall View on Rel-19 SA2 Content (2)</vt:lpstr>
      <vt:lpstr>Ambient IoT</vt:lpstr>
      <vt:lpstr>Femto</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Adema, Jos</cp:lastModifiedBy>
  <cp:revision>103</cp:revision>
  <dcterms:created xsi:type="dcterms:W3CDTF">2010-02-05T13:52:04Z</dcterms:created>
  <dcterms:modified xsi:type="dcterms:W3CDTF">2023-06-02T15:21:58Z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0x010100F2AA2531F813DD43AE3FF24EFD7E14D7</vt:lpwstr>
  </property>
  <property fmtid="{D5CDD505-2E9C-101B-9397-08002B2CF9AE}" pid="3" name="MSIP_Label_d2dc6f62-bb58-4b94-b6ca-9af54699d31b_Enabled">
    <vt:lpwstr>true</vt:lpwstr>
  </property>
  <property fmtid="{D5CDD505-2E9C-101B-9397-08002B2CF9AE}" pid="4" name="MSIP_Label_d2dc6f62-bb58-4b94-b6ca-9af54699d31b_SetDate">
    <vt:lpwstr>2023-05-24T10:36:10Z</vt:lpwstr>
  </property>
  <property fmtid="{D5CDD505-2E9C-101B-9397-08002B2CF9AE}" pid="5" name="MSIP_Label_d2dc6f62-bb58-4b94-b6ca-9af54699d31b_Method">
    <vt:lpwstr>Standard</vt:lpwstr>
  </property>
  <property fmtid="{D5CDD505-2E9C-101B-9397-08002B2CF9AE}" pid="6" name="MSIP_Label_d2dc6f62-bb58-4b94-b6ca-9af54699d31b_Name">
    <vt:lpwstr>d2dc6f62-bb58-4b94-b6ca-9af54699d31b</vt:lpwstr>
  </property>
  <property fmtid="{D5CDD505-2E9C-101B-9397-08002B2CF9AE}" pid="7" name="MSIP_Label_d2dc6f62-bb58-4b94-b6ca-9af54699d31b_SiteId">
    <vt:lpwstr>d7790549-8c35-40ea-ad75-954ac3e86be8</vt:lpwstr>
  </property>
  <property fmtid="{D5CDD505-2E9C-101B-9397-08002B2CF9AE}" pid="8" name="MSIP_Label_d2dc6f62-bb58-4b94-b6ca-9af54699d31b_ActionId">
    <vt:lpwstr>9349fb69-a53e-4871-87d5-26c8e212072b</vt:lpwstr>
  </property>
  <property fmtid="{D5CDD505-2E9C-101B-9397-08002B2CF9AE}" pid="9" name="MSIP_Label_d2dc6f62-bb58-4b94-b6ca-9af54699d31b_ContentBits">
    <vt:lpwstr>0</vt:lpwstr>
  </property>
</Properties>
</file>